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80" r:id="rId2"/>
    <p:sldId id="256" r:id="rId3"/>
    <p:sldId id="259" r:id="rId4"/>
    <p:sldId id="275" r:id="rId5"/>
    <p:sldId id="278" r:id="rId6"/>
    <p:sldId id="266" r:id="rId7"/>
    <p:sldId id="279" r:id="rId8"/>
    <p:sldId id="274" r:id="rId9"/>
    <p:sldId id="267" r:id="rId10"/>
    <p:sldId id="257" r:id="rId11"/>
    <p:sldId id="269" r:id="rId12"/>
    <p:sldId id="258" r:id="rId13"/>
    <p:sldId id="277" r:id="rId14"/>
    <p:sldId id="273" r:id="rId15"/>
    <p:sldId id="272" r:id="rId16"/>
    <p:sldId id="265" r:id="rId17"/>
    <p:sldId id="276" r:id="rId18"/>
    <p:sldId id="261" r:id="rId19"/>
    <p:sldId id="271" r:id="rId20"/>
    <p:sldId id="263" r:id="rId21"/>
    <p:sldId id="270" r:id="rId22"/>
    <p:sldId id="264" r:id="rId23"/>
    <p:sldId id="268" r:id="rId24"/>
    <p:sldId id="262" r:id="rId25"/>
    <p:sldId id="260" r:id="rId2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660"/>
  </p:normalViewPr>
  <p:slideViewPr>
    <p:cSldViewPr>
      <p:cViewPr varScale="1">
        <p:scale>
          <a:sx n="69" d="100"/>
          <a:sy n="69" d="100"/>
        </p:scale>
        <p:origin x="-13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D88D9AE-DEAD-4F13-94AD-DA1724CA1191}" type="datetimeFigureOut">
              <a:rPr lang="de-DE" smtClean="0"/>
              <a:pPr/>
              <a:t>06.01.2011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2D150E-438C-4C10-9C19-8EE0F59AEB7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11560" y="356463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dirty="0" smtClean="0"/>
              <a:t>Moleküle zeichnen ohne Mühe</a:t>
            </a:r>
          </a:p>
          <a:p>
            <a:r>
              <a:rPr lang="de-DE" dirty="0" err="1" smtClean="0"/>
              <a:t>Dueroli</a:t>
            </a:r>
            <a:r>
              <a:rPr lang="de-DE" dirty="0" smtClean="0"/>
              <a:t>-Studios 2010</a:t>
            </a:r>
            <a:endParaRPr lang="de-DE" dirty="0"/>
          </a:p>
        </p:txBody>
      </p:sp>
      <p:cxnSp>
        <p:nvCxnSpPr>
          <p:cNvPr id="5" name="Gerade Verbindung 4"/>
          <p:cNvCxnSpPr/>
          <p:nvPr/>
        </p:nvCxnSpPr>
        <p:spPr>
          <a:xfrm>
            <a:off x="3510851" y="272402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3563888" y="272402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5004048" y="272402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4192989" y="2219966"/>
            <a:ext cx="6815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/>
              <a:t>N</a:t>
            </a:r>
          </a:p>
        </p:txBody>
      </p:sp>
      <p:cxnSp>
        <p:nvCxnSpPr>
          <p:cNvPr id="9" name="Gerade Verbindung 8"/>
          <p:cNvCxnSpPr/>
          <p:nvPr/>
        </p:nvCxnSpPr>
        <p:spPr>
          <a:xfrm rot="5400000">
            <a:off x="4283968" y="344410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5004048" y="272402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699792" y="2212415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12" name="Textfeld 11"/>
          <p:cNvSpPr txBox="1"/>
          <p:nvPr/>
        </p:nvSpPr>
        <p:spPr>
          <a:xfrm>
            <a:off x="5636228" y="2204864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13" name="Textfeld 12"/>
          <p:cNvSpPr txBox="1"/>
          <p:nvPr/>
        </p:nvSpPr>
        <p:spPr>
          <a:xfrm>
            <a:off x="4196068" y="3667677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cxnSp>
        <p:nvCxnSpPr>
          <p:cNvPr id="14" name="Gerade Verbindung 13"/>
          <p:cNvCxnSpPr/>
          <p:nvPr/>
        </p:nvCxnSpPr>
        <p:spPr>
          <a:xfrm>
            <a:off x="4283968" y="221996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1619672" y="5725705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925251" y="5142090"/>
            <a:ext cx="6815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sp>
        <p:nvSpPr>
          <p:cNvPr id="17" name="Textfeld 16"/>
          <p:cNvSpPr txBox="1"/>
          <p:nvPr/>
        </p:nvSpPr>
        <p:spPr>
          <a:xfrm>
            <a:off x="2077379" y="5142090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cxnSp>
        <p:nvCxnSpPr>
          <p:cNvPr id="18" name="Gerade Verbindung 17"/>
          <p:cNvCxnSpPr/>
          <p:nvPr/>
        </p:nvCxnSpPr>
        <p:spPr>
          <a:xfrm>
            <a:off x="1619672" y="5581689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539552" y="4933617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2483768" y="4933617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+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3301515" y="5149641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22" name="Gerade Verbindung 21"/>
          <p:cNvCxnSpPr/>
          <p:nvPr/>
        </p:nvCxnSpPr>
        <p:spPr>
          <a:xfrm>
            <a:off x="2843808" y="5725705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>
            <a:off x="2843808" y="5581689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>
            <a:off x="1043608" y="5293657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>
            <a:off x="1043608" y="6013737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/>
        </p:nvCxnSpPr>
        <p:spPr>
          <a:xfrm>
            <a:off x="3419872" y="5293657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3419872" y="6013737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6423518" y="4069521"/>
            <a:ext cx="6815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sp>
        <p:nvSpPr>
          <p:cNvPr id="29" name="Textfeld 28"/>
          <p:cNvSpPr txBox="1"/>
          <p:nvPr/>
        </p:nvSpPr>
        <p:spPr>
          <a:xfrm>
            <a:off x="7436428" y="4797152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30" name="Textfeld 29"/>
          <p:cNvSpPr txBox="1"/>
          <p:nvPr/>
        </p:nvSpPr>
        <p:spPr>
          <a:xfrm>
            <a:off x="5292080" y="4861609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31" name="Gerade Verbindung 30"/>
          <p:cNvCxnSpPr/>
          <p:nvPr/>
        </p:nvCxnSpPr>
        <p:spPr>
          <a:xfrm>
            <a:off x="6012160" y="486916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>
            <a:off x="7020272" y="486916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5796136" y="573325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 rot="5400000">
            <a:off x="7230749" y="5625244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>
            <a:off x="5148064" y="50851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rot="5400000">
            <a:off x="7878821" y="50491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6397859" y="2773377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38" name="Gerade Verbindung 37"/>
          <p:cNvCxnSpPr/>
          <p:nvPr/>
        </p:nvCxnSpPr>
        <p:spPr>
          <a:xfrm rot="5400000">
            <a:off x="6120172" y="3241429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38"/>
          <p:cNvCxnSpPr/>
          <p:nvPr/>
        </p:nvCxnSpPr>
        <p:spPr>
          <a:xfrm rot="5400000">
            <a:off x="6840252" y="3241429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/>
          <p:nvPr/>
        </p:nvCxnSpPr>
        <p:spPr>
          <a:xfrm rot="5400000">
            <a:off x="6408204" y="396906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40"/>
          <p:cNvCxnSpPr/>
          <p:nvPr/>
        </p:nvCxnSpPr>
        <p:spPr>
          <a:xfrm rot="5400000">
            <a:off x="6552220" y="396906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/>
          <p:nvPr/>
        </p:nvCxnSpPr>
        <p:spPr>
          <a:xfrm rot="5400000">
            <a:off x="5112060" y="576926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4644008" y="5229200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7020272" y="4077072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+</a:t>
            </a:r>
            <a:endParaRPr lang="de-DE" sz="4000" dirty="0">
              <a:solidFill>
                <a:schemeClr val="tx1"/>
              </a:solidFill>
            </a:endParaRPr>
          </a:p>
        </p:txBody>
      </p:sp>
      <p:cxnSp>
        <p:nvCxnSpPr>
          <p:cNvPr id="45" name="Gerade Verbindung 44"/>
          <p:cNvCxnSpPr/>
          <p:nvPr/>
        </p:nvCxnSpPr>
        <p:spPr>
          <a:xfrm>
            <a:off x="7884368" y="558924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Ellipse 45"/>
          <p:cNvSpPr/>
          <p:nvPr/>
        </p:nvSpPr>
        <p:spPr>
          <a:xfrm>
            <a:off x="8460432" y="5229200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pic>
        <p:nvPicPr>
          <p:cNvPr id="1026" name="Objekt 26"/>
          <p:cNvPicPr>
            <a:picLocks noChangeArrowheads="1"/>
          </p:cNvPicPr>
          <p:nvPr/>
        </p:nvPicPr>
        <p:blipFill>
          <a:blip r:embed="rId2" cstate="print"/>
          <a:srcRect l="-10199" t="-13725" r="-10243" b="-6403"/>
          <a:stretch>
            <a:fillRect/>
          </a:stretch>
        </p:blipFill>
        <p:spPr bwMode="auto">
          <a:xfrm rot="20294089">
            <a:off x="2706111" y="4099390"/>
            <a:ext cx="14192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feld 47"/>
          <p:cNvSpPr txBox="1"/>
          <p:nvPr/>
        </p:nvSpPr>
        <p:spPr>
          <a:xfrm>
            <a:off x="251520" y="630932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© Dr. Oliver </a:t>
            </a:r>
            <a:r>
              <a:rPr lang="de-DE" dirty="0" err="1" smtClean="0"/>
              <a:t>Dürhammer</a:t>
            </a:r>
            <a:r>
              <a:rPr lang="de-DE" dirty="0" smtClean="0"/>
              <a:t>                                                                  www.dueroli-studios.de</a:t>
            </a:r>
            <a:endParaRPr lang="de-DE" dirty="0"/>
          </a:p>
        </p:txBody>
      </p:sp>
      <p:pic>
        <p:nvPicPr>
          <p:cNvPr id="1027" name="Objekt 27"/>
          <p:cNvPicPr>
            <a:picLocks noChangeArrowheads="1"/>
          </p:cNvPicPr>
          <p:nvPr/>
        </p:nvPicPr>
        <p:blipFill>
          <a:blip r:embed="rId3" cstate="print"/>
          <a:srcRect l="-4810" t="-13725" r="-4678" b="-6403"/>
          <a:stretch>
            <a:fillRect/>
          </a:stretch>
        </p:blipFill>
        <p:spPr bwMode="auto">
          <a:xfrm>
            <a:off x="7596336" y="1988840"/>
            <a:ext cx="11557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Objekt 29"/>
          <p:cNvPicPr>
            <a:picLocks noChangeArrowheads="1"/>
          </p:cNvPicPr>
          <p:nvPr/>
        </p:nvPicPr>
        <p:blipFill>
          <a:blip r:embed="rId4" cstate="print"/>
          <a:srcRect l="-5048" t="-12144" r="-4846" b="-2956"/>
          <a:stretch>
            <a:fillRect/>
          </a:stretch>
        </p:blipFill>
        <p:spPr bwMode="auto">
          <a:xfrm>
            <a:off x="4644008" y="3789040"/>
            <a:ext cx="98742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xtfeld 51"/>
          <p:cNvSpPr txBox="1"/>
          <p:nvPr/>
        </p:nvSpPr>
        <p:spPr>
          <a:xfrm>
            <a:off x="625227" y="1772816"/>
            <a:ext cx="500784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Keine Lust ein Molekülzeichenprogramm zu erlernen?</a:t>
            </a:r>
          </a:p>
          <a:p>
            <a:r>
              <a:rPr lang="de-DE" dirty="0" smtClean="0"/>
              <a:t>Hier ist eine einfache Alternative.</a:t>
            </a:r>
          </a:p>
          <a:p>
            <a:r>
              <a:rPr lang="de-DE" dirty="0" smtClean="0"/>
              <a:t>Schnell erlernbar,</a:t>
            </a:r>
          </a:p>
          <a:p>
            <a:r>
              <a:rPr lang="de-DE" dirty="0" smtClean="0"/>
              <a:t>Leicht zu erweitern</a:t>
            </a:r>
          </a:p>
          <a:p>
            <a:r>
              <a:rPr lang="de-DE" dirty="0" smtClean="0"/>
              <a:t>kompatibel.</a:t>
            </a:r>
          </a:p>
          <a:p>
            <a:endParaRPr lang="de-DE" dirty="0" smtClean="0"/>
          </a:p>
          <a:p>
            <a:r>
              <a:rPr lang="de-DE" dirty="0" smtClean="0"/>
              <a:t>Viel </a:t>
            </a:r>
            <a:r>
              <a:rPr lang="de-DE" dirty="0" err="1" smtClean="0"/>
              <a:t>Spass</a:t>
            </a:r>
            <a:r>
              <a:rPr lang="de-DE" dirty="0" smtClean="0"/>
              <a:t> damit</a:t>
            </a:r>
          </a:p>
          <a:p>
            <a:r>
              <a:rPr lang="de-DE" dirty="0" smtClean="0"/>
              <a:t>Dr. Oliver </a:t>
            </a:r>
            <a:r>
              <a:rPr lang="de-DE" dirty="0" err="1" smtClean="0"/>
              <a:t>Dürhammer</a:t>
            </a:r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3"/>
          <p:cNvCxnSpPr/>
          <p:nvPr/>
        </p:nvCxnSpPr>
        <p:spPr>
          <a:xfrm>
            <a:off x="2214707" y="398996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>
            <a:off x="3654867" y="398996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/>
        </p:nvSpPr>
        <p:spPr>
          <a:xfrm>
            <a:off x="2843808" y="3485906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cxnSp>
        <p:nvCxnSpPr>
          <p:cNvPr id="7" name="Gerade Verbindung 6"/>
          <p:cNvCxnSpPr/>
          <p:nvPr/>
        </p:nvCxnSpPr>
        <p:spPr>
          <a:xfrm rot="5400000">
            <a:off x="2898783" y="330588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rot="5400000">
            <a:off x="2934787" y="471004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3707904" y="398996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5148064" y="398996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4337005" y="3485906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cxnSp>
        <p:nvCxnSpPr>
          <p:cNvPr id="12" name="Gerade Verbindung 11"/>
          <p:cNvCxnSpPr/>
          <p:nvPr/>
        </p:nvCxnSpPr>
        <p:spPr>
          <a:xfrm rot="5400000">
            <a:off x="4391980" y="330588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rot="5400000">
            <a:off x="4427984" y="471004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5148064" y="398996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6588224" y="398996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5777165" y="3485906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cxnSp>
        <p:nvCxnSpPr>
          <p:cNvPr id="17" name="Gerade Verbindung 16"/>
          <p:cNvCxnSpPr/>
          <p:nvPr/>
        </p:nvCxnSpPr>
        <p:spPr>
          <a:xfrm rot="5400000">
            <a:off x="5832140" y="330588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rot="5400000">
            <a:off x="5868144" y="471004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6588224" y="398996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>
            <a:off x="8028384" y="398996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7217325" y="3485906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cxnSp>
        <p:nvCxnSpPr>
          <p:cNvPr id="22" name="Gerade Verbindung 21"/>
          <p:cNvCxnSpPr/>
          <p:nvPr/>
        </p:nvCxnSpPr>
        <p:spPr>
          <a:xfrm rot="5400000">
            <a:off x="7272300" y="330588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 rot="5400000">
            <a:off x="7308304" y="471004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>
            <a:off x="827584" y="398996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>
            <a:off x="2267744" y="398996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/>
          <p:cNvSpPr txBox="1"/>
          <p:nvPr/>
        </p:nvSpPr>
        <p:spPr>
          <a:xfrm>
            <a:off x="1456685" y="3485906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cxnSp>
        <p:nvCxnSpPr>
          <p:cNvPr id="27" name="Gerade Verbindung 26"/>
          <p:cNvCxnSpPr/>
          <p:nvPr/>
        </p:nvCxnSpPr>
        <p:spPr>
          <a:xfrm rot="5400000">
            <a:off x="1511660" y="330588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 rot="5400000">
            <a:off x="1547664" y="471004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2843808" y="1973738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0" name="Textfeld 29"/>
          <p:cNvSpPr txBox="1"/>
          <p:nvPr/>
        </p:nvSpPr>
        <p:spPr>
          <a:xfrm>
            <a:off x="4340084" y="1973738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1" name="Textfeld 30"/>
          <p:cNvSpPr txBox="1"/>
          <p:nvPr/>
        </p:nvSpPr>
        <p:spPr>
          <a:xfrm>
            <a:off x="5780244" y="1966187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6" name="Textfeld 35"/>
          <p:cNvSpPr txBox="1"/>
          <p:nvPr/>
        </p:nvSpPr>
        <p:spPr>
          <a:xfrm>
            <a:off x="2843808" y="4933617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7" name="Textfeld 36"/>
          <p:cNvSpPr txBox="1"/>
          <p:nvPr/>
        </p:nvSpPr>
        <p:spPr>
          <a:xfrm>
            <a:off x="4340084" y="4933617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8" name="Textfeld 37"/>
          <p:cNvSpPr txBox="1"/>
          <p:nvPr/>
        </p:nvSpPr>
        <p:spPr>
          <a:xfrm>
            <a:off x="5780244" y="4926066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9" name="Textfeld 38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Kohlenwasserstoff</a:t>
            </a:r>
            <a:endParaRPr lang="de-DE" dirty="0"/>
          </a:p>
        </p:txBody>
      </p:sp>
      <p:sp>
        <p:nvSpPr>
          <p:cNvPr id="34" name="Textfeld 33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Lachgas</a:t>
            </a:r>
            <a:endParaRPr lang="de-DE" dirty="0"/>
          </a:p>
        </p:txBody>
      </p:sp>
      <p:cxnSp>
        <p:nvCxnSpPr>
          <p:cNvPr id="5" name="Gerade Verbindung 4"/>
          <p:cNvCxnSpPr/>
          <p:nvPr/>
        </p:nvCxnSpPr>
        <p:spPr>
          <a:xfrm>
            <a:off x="1619672" y="33569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925251" y="2773377"/>
            <a:ext cx="6815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sp>
        <p:nvSpPr>
          <p:cNvPr id="8" name="Textfeld 7"/>
          <p:cNvSpPr txBox="1"/>
          <p:nvPr/>
        </p:nvSpPr>
        <p:spPr>
          <a:xfrm>
            <a:off x="2077379" y="2773377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cxnSp>
        <p:nvCxnSpPr>
          <p:cNvPr id="9" name="Gerade Verbindung 8"/>
          <p:cNvCxnSpPr/>
          <p:nvPr/>
        </p:nvCxnSpPr>
        <p:spPr>
          <a:xfrm>
            <a:off x="1619672" y="321297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539552" y="2564904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2483768" y="2564904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+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301515" y="2780928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5" name="Gerade Verbindung 14"/>
          <p:cNvCxnSpPr/>
          <p:nvPr/>
        </p:nvCxnSpPr>
        <p:spPr>
          <a:xfrm>
            <a:off x="2843808" y="33569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2843808" y="321297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1043608" y="29249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1043608" y="364502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3419872" y="29249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>
            <a:off x="3419872" y="364502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6156176" y="342900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5461755" y="2773377"/>
            <a:ext cx="6815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sp>
        <p:nvSpPr>
          <p:cNvPr id="23" name="Textfeld 22"/>
          <p:cNvSpPr txBox="1"/>
          <p:nvPr/>
        </p:nvSpPr>
        <p:spPr>
          <a:xfrm>
            <a:off x="6613883" y="2773377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cxnSp>
        <p:nvCxnSpPr>
          <p:cNvPr id="24" name="Gerade Verbindung 23"/>
          <p:cNvCxnSpPr/>
          <p:nvPr/>
        </p:nvCxnSpPr>
        <p:spPr>
          <a:xfrm>
            <a:off x="6156176" y="32849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>
            <a:off x="8460432" y="2564904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7020272" y="2564904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+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7838019" y="2780928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28" name="Gerade Verbindung 27"/>
          <p:cNvCxnSpPr/>
          <p:nvPr/>
        </p:nvCxnSpPr>
        <p:spPr>
          <a:xfrm>
            <a:off x="7380312" y="32849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>
            <a:off x="7956376" y="29249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>
            <a:off x="7956376" y="364502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 rot="5400000">
            <a:off x="5184068" y="332098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>
            <a:off x="6156176" y="31409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rot="5400000">
            <a:off x="8280412" y="332098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 Verbindung 4"/>
          <p:cNvCxnSpPr/>
          <p:nvPr/>
        </p:nvCxnSpPr>
        <p:spPr>
          <a:xfrm>
            <a:off x="3654867" y="391795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3707904" y="391795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5148064" y="391795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4337005" y="3413898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cxnSp>
        <p:nvCxnSpPr>
          <p:cNvPr id="12" name="Gerade Verbindung 11"/>
          <p:cNvCxnSpPr/>
          <p:nvPr/>
        </p:nvCxnSpPr>
        <p:spPr>
          <a:xfrm rot="5400000">
            <a:off x="4391980" y="323387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rot="5400000">
            <a:off x="4427984" y="463803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5148064" y="391795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2843808" y="3406347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0" name="Textfeld 29"/>
          <p:cNvSpPr txBox="1"/>
          <p:nvPr/>
        </p:nvSpPr>
        <p:spPr>
          <a:xfrm>
            <a:off x="4340084" y="1901730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1" name="Textfeld 30"/>
          <p:cNvSpPr txBox="1"/>
          <p:nvPr/>
        </p:nvSpPr>
        <p:spPr>
          <a:xfrm>
            <a:off x="5780244" y="3398796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3" name="Textfeld 32"/>
          <p:cNvSpPr txBox="1"/>
          <p:nvPr/>
        </p:nvSpPr>
        <p:spPr>
          <a:xfrm>
            <a:off x="4340084" y="4861609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5" name="Textfeld 34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Methan</a:t>
            </a:r>
            <a:endParaRPr lang="de-DE" dirty="0"/>
          </a:p>
        </p:txBody>
      </p:sp>
      <p:sp>
        <p:nvSpPr>
          <p:cNvPr id="15" name="Textfeld 14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263278" y="3493457"/>
            <a:ext cx="6815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sp>
        <p:nvSpPr>
          <p:cNvPr id="5" name="Textfeld 4"/>
          <p:cNvSpPr txBox="1"/>
          <p:nvPr/>
        </p:nvSpPr>
        <p:spPr>
          <a:xfrm>
            <a:off x="5276188" y="4221088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3131840" y="4285545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3851920" y="429309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4860032" y="429309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3635896" y="51571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5400000">
            <a:off x="5070509" y="50491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2987824" y="4501569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rot="5400000">
            <a:off x="5718581" y="447311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4237619" y="2197313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4" name="Gerade Verbindung 13"/>
          <p:cNvCxnSpPr/>
          <p:nvPr/>
        </p:nvCxnSpPr>
        <p:spPr>
          <a:xfrm rot="5400000">
            <a:off x="3959932" y="266536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rot="5400000">
            <a:off x="4680012" y="266536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rot="5400000">
            <a:off x="4247964" y="339299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 rot="5400000">
            <a:off x="4391980" y="339299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rot="5400000">
            <a:off x="2951820" y="519319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2483768" y="4653136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Nitration</a:t>
            </a:r>
            <a:endParaRPr lang="de-DE" dirty="0"/>
          </a:p>
        </p:txBody>
      </p:sp>
      <p:sp>
        <p:nvSpPr>
          <p:cNvPr id="23" name="Ellipse 22"/>
          <p:cNvSpPr/>
          <p:nvPr/>
        </p:nvSpPr>
        <p:spPr>
          <a:xfrm>
            <a:off x="4860032" y="3501008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+</a:t>
            </a:r>
            <a:endParaRPr lang="de-DE" sz="4000" dirty="0">
              <a:solidFill>
                <a:schemeClr val="tx1"/>
              </a:solidFill>
            </a:endParaRPr>
          </a:p>
        </p:txBody>
      </p:sp>
      <p:cxnSp>
        <p:nvCxnSpPr>
          <p:cNvPr id="24" name="Gerade Verbindung 23"/>
          <p:cNvCxnSpPr/>
          <p:nvPr/>
        </p:nvCxnSpPr>
        <p:spPr>
          <a:xfrm>
            <a:off x="5724128" y="501317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>
            <a:off x="6300192" y="4653136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263278" y="3277433"/>
            <a:ext cx="5822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P</a:t>
            </a:r>
            <a:endParaRPr lang="de-DE" sz="6000" dirty="0"/>
          </a:p>
        </p:txBody>
      </p:sp>
      <p:sp>
        <p:nvSpPr>
          <p:cNvPr id="5" name="Textfeld 4"/>
          <p:cNvSpPr txBox="1"/>
          <p:nvPr/>
        </p:nvSpPr>
        <p:spPr>
          <a:xfrm>
            <a:off x="5317739" y="3277433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3059832" y="3277433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5436096" y="342900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4165611" y="1916832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9" name="Textfeld 8"/>
          <p:cNvSpPr txBox="1"/>
          <p:nvPr/>
        </p:nvSpPr>
        <p:spPr>
          <a:xfrm>
            <a:off x="4165611" y="4797152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0" name="Gerade Verbindung 9"/>
          <p:cNvCxnSpPr/>
          <p:nvPr/>
        </p:nvCxnSpPr>
        <p:spPr>
          <a:xfrm rot="5400000">
            <a:off x="4175956" y="3104964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rot="5400000">
            <a:off x="4319972" y="3104964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rot="5400000">
            <a:off x="4247964" y="4545124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4860032" y="378904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3779912" y="378904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3203848" y="414908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5436096" y="414908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3203848" y="342900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 rot="5400000">
            <a:off x="3887924" y="245689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rot="5400000">
            <a:off x="4608004" y="245689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 rot="5400000">
            <a:off x="3887924" y="533721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 rot="5400000">
            <a:off x="4608004" y="533721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Phosphation</a:t>
            </a:r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2771800" y="2852936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5868144" y="2852936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4932040" y="5661248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cxnSp>
        <p:nvCxnSpPr>
          <p:cNvPr id="35" name="Gerade Verbindung 34"/>
          <p:cNvCxnSpPr/>
          <p:nvPr/>
        </p:nvCxnSpPr>
        <p:spPr>
          <a:xfrm rot="5400000">
            <a:off x="2807804" y="3825044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rot="5400000">
            <a:off x="5760132" y="3825044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>
            <a:off x="4283968" y="566124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263278" y="2773377"/>
            <a:ext cx="5822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P</a:t>
            </a:r>
            <a:endParaRPr lang="de-DE" sz="6000" dirty="0"/>
          </a:p>
        </p:txBody>
      </p:sp>
      <p:sp>
        <p:nvSpPr>
          <p:cNvPr id="5" name="Textfeld 4"/>
          <p:cNvSpPr txBox="1"/>
          <p:nvPr/>
        </p:nvSpPr>
        <p:spPr>
          <a:xfrm>
            <a:off x="5317739" y="2773377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3059832" y="2773377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5436096" y="29249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4165611" y="1412776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9" name="Textfeld 8"/>
          <p:cNvSpPr txBox="1"/>
          <p:nvPr/>
        </p:nvSpPr>
        <p:spPr>
          <a:xfrm>
            <a:off x="4165611" y="4293096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0" name="Gerade Verbindung 9"/>
          <p:cNvCxnSpPr/>
          <p:nvPr/>
        </p:nvCxnSpPr>
        <p:spPr>
          <a:xfrm rot="5400000">
            <a:off x="4175956" y="260090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rot="5400000">
            <a:off x="4319972" y="260090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rot="5400000">
            <a:off x="4247964" y="404106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4860032" y="32849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6084168" y="32849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3779912" y="32849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2555776" y="32849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3203848" y="364502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5436096" y="364502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>
            <a:off x="3203848" y="29249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rot="5400000">
            <a:off x="3887924" y="195283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 rot="5400000">
            <a:off x="4608004" y="195283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 rot="5400000">
            <a:off x="3887924" y="48331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 rot="5400000">
            <a:off x="4608004" y="48331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/>
        </p:nvSpPr>
        <p:spPr>
          <a:xfrm>
            <a:off x="1907704" y="2780928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26" name="Textfeld 25"/>
          <p:cNvSpPr txBox="1"/>
          <p:nvPr/>
        </p:nvSpPr>
        <p:spPr>
          <a:xfrm>
            <a:off x="6500324" y="2780928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27" name="Textfeld 26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Phosphorsäure</a:t>
            </a:r>
            <a:endParaRPr lang="de-DE" dirty="0"/>
          </a:p>
        </p:txBody>
      </p:sp>
      <p:cxnSp>
        <p:nvCxnSpPr>
          <p:cNvPr id="28" name="Gerade Verbindung 27"/>
          <p:cNvCxnSpPr/>
          <p:nvPr/>
        </p:nvCxnSpPr>
        <p:spPr>
          <a:xfrm rot="5400000">
            <a:off x="4247964" y="555323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4196068" y="5661248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0" name="Textfeld 29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263278" y="3421449"/>
            <a:ext cx="5822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P</a:t>
            </a:r>
            <a:endParaRPr lang="de-DE" sz="6000" dirty="0"/>
          </a:p>
        </p:txBody>
      </p:sp>
      <p:sp>
        <p:nvSpPr>
          <p:cNvPr id="5" name="Textfeld 4"/>
          <p:cNvSpPr txBox="1"/>
          <p:nvPr/>
        </p:nvSpPr>
        <p:spPr>
          <a:xfrm>
            <a:off x="5173723" y="4221088"/>
            <a:ext cx="77136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Cl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3131840" y="4213537"/>
            <a:ext cx="77136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Cl</a:t>
            </a:r>
            <a:endParaRPr lang="de-DE" sz="6000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3851920" y="422108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4860032" y="422108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4283968" y="2269321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3635896" y="50851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rot="5400000">
            <a:off x="5065711" y="50491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2987824" y="4429561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rot="5400000">
            <a:off x="5616116" y="447311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4165611" y="2125305"/>
            <a:ext cx="77136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Cl</a:t>
            </a:r>
            <a:endParaRPr lang="de-DE" sz="6000" dirty="0"/>
          </a:p>
        </p:txBody>
      </p:sp>
      <p:cxnSp>
        <p:nvCxnSpPr>
          <p:cNvPr id="17" name="Gerade Verbindung 16"/>
          <p:cNvCxnSpPr/>
          <p:nvPr/>
        </p:nvCxnSpPr>
        <p:spPr>
          <a:xfrm rot="5400000">
            <a:off x="3887924" y="259335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rot="5400000">
            <a:off x="4608004" y="259335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 rot="5400000">
            <a:off x="4319972" y="332098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Phosphortrichlorid</a:t>
            </a:r>
            <a:endParaRPr lang="de-DE" dirty="0"/>
          </a:p>
        </p:txBody>
      </p:sp>
      <p:cxnSp>
        <p:nvCxnSpPr>
          <p:cNvPr id="22" name="Gerade Verbindung 21"/>
          <p:cNvCxnSpPr/>
          <p:nvPr/>
        </p:nvCxnSpPr>
        <p:spPr>
          <a:xfrm rot="5400000">
            <a:off x="2951820" y="497717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>
            <a:off x="5652120" y="501317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263278" y="3277433"/>
            <a:ext cx="6815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sp>
        <p:nvSpPr>
          <p:cNvPr id="5" name="Textfeld 4"/>
          <p:cNvSpPr txBox="1"/>
          <p:nvPr/>
        </p:nvSpPr>
        <p:spPr>
          <a:xfrm>
            <a:off x="5276188" y="4005064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3131840" y="4069521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3851920" y="407707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4860032" y="407707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3635896" y="49411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5400000">
            <a:off x="5070509" y="48331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2987824" y="4285545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rot="5400000">
            <a:off x="5718581" y="425709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4237619" y="1981289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4" name="Gerade Verbindung 13"/>
          <p:cNvCxnSpPr/>
          <p:nvPr/>
        </p:nvCxnSpPr>
        <p:spPr>
          <a:xfrm rot="5400000">
            <a:off x="3959932" y="2449341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rot="5400000">
            <a:off x="4680012" y="2449341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rot="5400000">
            <a:off x="4247964" y="317697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 rot="5400000">
            <a:off x="4391980" y="317697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rot="5400000">
            <a:off x="2951820" y="497717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e 19"/>
          <p:cNvSpPr/>
          <p:nvPr/>
        </p:nvSpPr>
        <p:spPr>
          <a:xfrm>
            <a:off x="2483768" y="4437112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Salpetersäure</a:t>
            </a:r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6356308" y="4861609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cxnSp>
        <p:nvCxnSpPr>
          <p:cNvPr id="24" name="Gerade Verbindung 23"/>
          <p:cNvCxnSpPr/>
          <p:nvPr/>
        </p:nvCxnSpPr>
        <p:spPr>
          <a:xfrm>
            <a:off x="5940152" y="49411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>
            <a:off x="4860032" y="3284984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+</a:t>
            </a:r>
            <a:endParaRPr lang="de-DE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3"/>
          <p:cNvCxnSpPr/>
          <p:nvPr/>
        </p:nvCxnSpPr>
        <p:spPr>
          <a:xfrm>
            <a:off x="3995936" y="321297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>
            <a:off x="3995936" y="33569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Sauerstoff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3301515" y="2773377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11" name="Textfeld 10"/>
          <p:cNvSpPr txBox="1"/>
          <p:nvPr/>
        </p:nvSpPr>
        <p:spPr>
          <a:xfrm>
            <a:off x="4453643" y="2780928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2" name="Gerade Verbindung 11"/>
          <p:cNvCxnSpPr/>
          <p:nvPr/>
        </p:nvCxnSpPr>
        <p:spPr>
          <a:xfrm>
            <a:off x="3419872" y="285293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3419872" y="371703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4572000" y="285293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4572000" y="371703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263278" y="3125866"/>
            <a:ext cx="5389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S</a:t>
            </a:r>
            <a:endParaRPr lang="de-DE" sz="6000" dirty="0"/>
          </a:p>
        </p:txBody>
      </p:sp>
      <p:sp>
        <p:nvSpPr>
          <p:cNvPr id="5" name="Textfeld 4"/>
          <p:cNvSpPr txBox="1"/>
          <p:nvPr/>
        </p:nvSpPr>
        <p:spPr>
          <a:xfrm>
            <a:off x="5317739" y="3125866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3059832" y="3125866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5436096" y="327743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4165611" y="1765265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9" name="Textfeld 8"/>
          <p:cNvSpPr txBox="1"/>
          <p:nvPr/>
        </p:nvSpPr>
        <p:spPr>
          <a:xfrm>
            <a:off x="4165611" y="4645585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0" name="Gerade Verbindung 9"/>
          <p:cNvCxnSpPr/>
          <p:nvPr/>
        </p:nvCxnSpPr>
        <p:spPr>
          <a:xfrm rot="5400000">
            <a:off x="4175956" y="295339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rot="5400000">
            <a:off x="4319972" y="295339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rot="5400000">
            <a:off x="4175956" y="439355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rot="5400000">
            <a:off x="4319972" y="439355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4860032" y="363747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3779912" y="363747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3203848" y="399751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5436096" y="399751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>
            <a:off x="3203848" y="327743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rot="5400000">
            <a:off x="3887924" y="230532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 rot="5400000">
            <a:off x="4608004" y="230532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 rot="5400000">
            <a:off x="3887924" y="518564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 rot="5400000">
            <a:off x="4608004" y="518564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Sulfation</a:t>
            </a:r>
            <a:endParaRPr lang="de-DE" dirty="0"/>
          </a:p>
        </p:txBody>
      </p:sp>
      <p:cxnSp>
        <p:nvCxnSpPr>
          <p:cNvPr id="28" name="Gerade Verbindung 27"/>
          <p:cNvCxnSpPr/>
          <p:nvPr/>
        </p:nvCxnSpPr>
        <p:spPr>
          <a:xfrm rot="5400000">
            <a:off x="5760132" y="367347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 rot="5400000">
            <a:off x="2807804" y="367347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e 29"/>
          <p:cNvSpPr/>
          <p:nvPr/>
        </p:nvSpPr>
        <p:spPr>
          <a:xfrm>
            <a:off x="2627784" y="2845385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6012160" y="2845385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Gerade Verbindung 13"/>
          <p:cNvCxnSpPr/>
          <p:nvPr/>
        </p:nvCxnSpPr>
        <p:spPr>
          <a:xfrm>
            <a:off x="539552" y="98072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 rot="5400000">
            <a:off x="935596" y="14487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Ellipse 35"/>
          <p:cNvSpPr/>
          <p:nvPr/>
        </p:nvSpPr>
        <p:spPr>
          <a:xfrm>
            <a:off x="611560" y="4293096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1331640" y="4293096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+</a:t>
            </a:r>
            <a:endParaRPr lang="de-DE" sz="4000" dirty="0">
              <a:solidFill>
                <a:schemeClr val="tx1"/>
              </a:solidFill>
            </a:endParaRPr>
          </a:p>
        </p:txBody>
      </p:sp>
      <p:cxnSp>
        <p:nvCxnSpPr>
          <p:cNvPr id="43" name="Gerade Verbindung 42"/>
          <p:cNvCxnSpPr/>
          <p:nvPr/>
        </p:nvCxnSpPr>
        <p:spPr>
          <a:xfrm>
            <a:off x="1979712" y="98072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44"/>
          <p:cNvCxnSpPr/>
          <p:nvPr/>
        </p:nvCxnSpPr>
        <p:spPr>
          <a:xfrm rot="5400000">
            <a:off x="1511660" y="14487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feld 48"/>
          <p:cNvSpPr txBox="1"/>
          <p:nvPr/>
        </p:nvSpPr>
        <p:spPr>
          <a:xfrm>
            <a:off x="467544" y="188640"/>
            <a:ext cx="1768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Elektronenpaare</a:t>
            </a:r>
            <a:endParaRPr lang="de-DE" b="1" dirty="0"/>
          </a:p>
        </p:txBody>
      </p:sp>
      <p:sp>
        <p:nvSpPr>
          <p:cNvPr id="50" name="Ellipse 49"/>
          <p:cNvSpPr/>
          <p:nvPr/>
        </p:nvSpPr>
        <p:spPr>
          <a:xfrm>
            <a:off x="683568" y="3284984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Textfeld 50"/>
          <p:cNvSpPr txBox="1"/>
          <p:nvPr/>
        </p:nvSpPr>
        <p:spPr>
          <a:xfrm>
            <a:off x="395536" y="2492896"/>
            <a:ext cx="2075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Einsame Elektronen</a:t>
            </a:r>
            <a:endParaRPr lang="de-DE" b="1" dirty="0"/>
          </a:p>
        </p:txBody>
      </p:sp>
      <p:sp>
        <p:nvSpPr>
          <p:cNvPr id="52" name="Textfeld 51"/>
          <p:cNvSpPr txBox="1"/>
          <p:nvPr/>
        </p:nvSpPr>
        <p:spPr>
          <a:xfrm>
            <a:off x="467544" y="3645024"/>
            <a:ext cx="1735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Formalladungen</a:t>
            </a:r>
            <a:endParaRPr lang="de-DE" b="1" dirty="0"/>
          </a:p>
        </p:txBody>
      </p:sp>
      <p:sp>
        <p:nvSpPr>
          <p:cNvPr id="53" name="Ellipse 52"/>
          <p:cNvSpPr/>
          <p:nvPr/>
        </p:nvSpPr>
        <p:spPr>
          <a:xfrm>
            <a:off x="1573952" y="3284984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Ellipse 53"/>
          <p:cNvSpPr/>
          <p:nvPr/>
        </p:nvSpPr>
        <p:spPr>
          <a:xfrm>
            <a:off x="2438048" y="3284984"/>
            <a:ext cx="45720" cy="457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7" name="Gerade Verbindung 66"/>
          <p:cNvCxnSpPr/>
          <p:nvPr/>
        </p:nvCxnSpPr>
        <p:spPr>
          <a:xfrm>
            <a:off x="3563888" y="17091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67"/>
          <p:cNvCxnSpPr/>
          <p:nvPr/>
        </p:nvCxnSpPr>
        <p:spPr>
          <a:xfrm rot="5400000">
            <a:off x="2951820" y="173681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Gerade Verbindung 71"/>
          <p:cNvCxnSpPr/>
          <p:nvPr/>
        </p:nvCxnSpPr>
        <p:spPr>
          <a:xfrm>
            <a:off x="2987824" y="11247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 Verbindung 72"/>
          <p:cNvCxnSpPr/>
          <p:nvPr/>
        </p:nvCxnSpPr>
        <p:spPr>
          <a:xfrm>
            <a:off x="5148064" y="16455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 Verbindung 73"/>
          <p:cNvCxnSpPr/>
          <p:nvPr/>
        </p:nvCxnSpPr>
        <p:spPr>
          <a:xfrm rot="5400000">
            <a:off x="5184068" y="101673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74"/>
          <p:cNvCxnSpPr/>
          <p:nvPr/>
        </p:nvCxnSpPr>
        <p:spPr>
          <a:xfrm>
            <a:off x="4572000" y="106112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75"/>
          <p:cNvCxnSpPr/>
          <p:nvPr/>
        </p:nvCxnSpPr>
        <p:spPr>
          <a:xfrm>
            <a:off x="6740624" y="17895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Gerade Verbindung 76"/>
          <p:cNvCxnSpPr/>
          <p:nvPr/>
        </p:nvCxnSpPr>
        <p:spPr>
          <a:xfrm rot="5400000">
            <a:off x="6776628" y="116074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78"/>
          <p:cNvCxnSpPr/>
          <p:nvPr/>
        </p:nvCxnSpPr>
        <p:spPr>
          <a:xfrm rot="5400000">
            <a:off x="6120172" y="182558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79"/>
          <p:cNvCxnSpPr/>
          <p:nvPr/>
        </p:nvCxnSpPr>
        <p:spPr>
          <a:xfrm>
            <a:off x="7795592" y="11247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80"/>
          <p:cNvCxnSpPr/>
          <p:nvPr/>
        </p:nvCxnSpPr>
        <p:spPr>
          <a:xfrm rot="5400000">
            <a:off x="8424428" y="11439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81"/>
          <p:cNvCxnSpPr/>
          <p:nvPr/>
        </p:nvCxnSpPr>
        <p:spPr>
          <a:xfrm rot="5400000">
            <a:off x="7767972" y="180882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Gerade Verbindung 93"/>
          <p:cNvCxnSpPr/>
          <p:nvPr/>
        </p:nvCxnSpPr>
        <p:spPr>
          <a:xfrm>
            <a:off x="539552" y="184482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94"/>
          <p:cNvCxnSpPr/>
          <p:nvPr/>
        </p:nvCxnSpPr>
        <p:spPr>
          <a:xfrm>
            <a:off x="1979712" y="191683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Gerade Verbindung 97"/>
          <p:cNvCxnSpPr/>
          <p:nvPr/>
        </p:nvCxnSpPr>
        <p:spPr>
          <a:xfrm>
            <a:off x="3995936" y="321297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feld 98"/>
          <p:cNvSpPr txBox="1"/>
          <p:nvPr/>
        </p:nvSpPr>
        <p:spPr>
          <a:xfrm>
            <a:off x="3882859" y="2483604"/>
            <a:ext cx="2129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Mehrfachbindungen</a:t>
            </a:r>
            <a:endParaRPr lang="de-DE" b="1" dirty="0"/>
          </a:p>
        </p:txBody>
      </p:sp>
      <p:cxnSp>
        <p:nvCxnSpPr>
          <p:cNvPr id="100" name="Gerade Verbindung 99"/>
          <p:cNvCxnSpPr/>
          <p:nvPr/>
        </p:nvCxnSpPr>
        <p:spPr>
          <a:xfrm>
            <a:off x="3995936" y="33569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 Verbindung 100"/>
          <p:cNvCxnSpPr/>
          <p:nvPr/>
        </p:nvCxnSpPr>
        <p:spPr>
          <a:xfrm>
            <a:off x="5292080" y="321297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Gerade Verbindung 101"/>
          <p:cNvCxnSpPr/>
          <p:nvPr/>
        </p:nvCxnSpPr>
        <p:spPr>
          <a:xfrm>
            <a:off x="5292080" y="33569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rade Verbindung 102"/>
          <p:cNvCxnSpPr/>
          <p:nvPr/>
        </p:nvCxnSpPr>
        <p:spPr>
          <a:xfrm>
            <a:off x="5292080" y="350100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feld 104"/>
          <p:cNvSpPr txBox="1"/>
          <p:nvPr/>
        </p:nvSpPr>
        <p:spPr>
          <a:xfrm>
            <a:off x="6948264" y="2492896"/>
            <a:ext cx="1633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Polare Bindung</a:t>
            </a:r>
            <a:endParaRPr lang="de-DE" b="1" dirty="0"/>
          </a:p>
        </p:txBody>
      </p:sp>
      <p:sp>
        <p:nvSpPr>
          <p:cNvPr id="106" name="Gleichschenkliges Dreieck 105"/>
          <p:cNvSpPr/>
          <p:nvPr/>
        </p:nvSpPr>
        <p:spPr>
          <a:xfrm>
            <a:off x="7740352" y="3068960"/>
            <a:ext cx="144016" cy="43204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Gleichschenkliges Dreieck 106"/>
          <p:cNvSpPr/>
          <p:nvPr/>
        </p:nvSpPr>
        <p:spPr>
          <a:xfrm>
            <a:off x="8244408" y="3068960"/>
            <a:ext cx="144016" cy="43204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8" name="Gleichschenkliges Dreieck 107"/>
          <p:cNvSpPr/>
          <p:nvPr/>
        </p:nvSpPr>
        <p:spPr>
          <a:xfrm>
            <a:off x="7164288" y="3861048"/>
            <a:ext cx="144016" cy="43204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9" name="Gleichschenkliges Dreieck 108"/>
          <p:cNvSpPr/>
          <p:nvPr/>
        </p:nvSpPr>
        <p:spPr>
          <a:xfrm>
            <a:off x="7236296" y="3068960"/>
            <a:ext cx="144016" cy="43204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0" name="Gleichschenkliges Dreieck 109"/>
          <p:cNvSpPr/>
          <p:nvPr/>
        </p:nvSpPr>
        <p:spPr>
          <a:xfrm>
            <a:off x="8316416" y="3861048"/>
            <a:ext cx="144016" cy="43204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0" rev="81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1" name="Gleichschenkliges Dreieck 110"/>
          <p:cNvSpPr/>
          <p:nvPr/>
        </p:nvSpPr>
        <p:spPr>
          <a:xfrm>
            <a:off x="7308304" y="4509120"/>
            <a:ext cx="144016" cy="43204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2" name="Gleichschenkliges Dreieck 111"/>
          <p:cNvSpPr/>
          <p:nvPr/>
        </p:nvSpPr>
        <p:spPr>
          <a:xfrm>
            <a:off x="8388424" y="4653136"/>
            <a:ext cx="144016" cy="43204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4" name="Gleichschenkliges Dreieck 113"/>
          <p:cNvSpPr/>
          <p:nvPr/>
        </p:nvSpPr>
        <p:spPr>
          <a:xfrm>
            <a:off x="8396808" y="5517232"/>
            <a:ext cx="144016" cy="43204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0" rev="135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6" name="Gerade Verbindung 115"/>
          <p:cNvCxnSpPr/>
          <p:nvPr/>
        </p:nvCxnSpPr>
        <p:spPr>
          <a:xfrm>
            <a:off x="3995936" y="386104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Gerade Verbindung 116"/>
          <p:cNvCxnSpPr/>
          <p:nvPr/>
        </p:nvCxnSpPr>
        <p:spPr>
          <a:xfrm>
            <a:off x="4067944" y="393305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Gerade Verbindung 118"/>
          <p:cNvCxnSpPr/>
          <p:nvPr/>
        </p:nvCxnSpPr>
        <p:spPr>
          <a:xfrm>
            <a:off x="3995936" y="47251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Gerade Verbindung 119"/>
          <p:cNvCxnSpPr/>
          <p:nvPr/>
        </p:nvCxnSpPr>
        <p:spPr>
          <a:xfrm>
            <a:off x="4067944" y="465313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rade Verbindung 120"/>
          <p:cNvCxnSpPr/>
          <p:nvPr/>
        </p:nvCxnSpPr>
        <p:spPr>
          <a:xfrm>
            <a:off x="5292080" y="401344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Gerade Verbindung 121"/>
          <p:cNvCxnSpPr/>
          <p:nvPr/>
        </p:nvCxnSpPr>
        <p:spPr>
          <a:xfrm>
            <a:off x="5364088" y="407707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Gerade Verbindung 122"/>
          <p:cNvCxnSpPr/>
          <p:nvPr/>
        </p:nvCxnSpPr>
        <p:spPr>
          <a:xfrm>
            <a:off x="5436096" y="414908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 Verbindung 123"/>
          <p:cNvCxnSpPr/>
          <p:nvPr/>
        </p:nvCxnSpPr>
        <p:spPr>
          <a:xfrm>
            <a:off x="5364088" y="486916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Gerade Verbindung 124"/>
          <p:cNvCxnSpPr/>
          <p:nvPr/>
        </p:nvCxnSpPr>
        <p:spPr>
          <a:xfrm>
            <a:off x="5436096" y="480553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Gerade Verbindung 125"/>
          <p:cNvCxnSpPr/>
          <p:nvPr/>
        </p:nvCxnSpPr>
        <p:spPr>
          <a:xfrm>
            <a:off x="5508104" y="47251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Gerade Verbindung 126"/>
          <p:cNvCxnSpPr/>
          <p:nvPr/>
        </p:nvCxnSpPr>
        <p:spPr>
          <a:xfrm rot="5400000">
            <a:off x="3959932" y="555323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Gerade Verbindung 127"/>
          <p:cNvCxnSpPr/>
          <p:nvPr/>
        </p:nvCxnSpPr>
        <p:spPr>
          <a:xfrm rot="5400000">
            <a:off x="4103948" y="555323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Gerade Verbindung 128"/>
          <p:cNvCxnSpPr/>
          <p:nvPr/>
        </p:nvCxnSpPr>
        <p:spPr>
          <a:xfrm rot="5400000">
            <a:off x="5256076" y="5625244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Gerade Verbindung 129"/>
          <p:cNvCxnSpPr/>
          <p:nvPr/>
        </p:nvCxnSpPr>
        <p:spPr>
          <a:xfrm rot="5400000">
            <a:off x="5408476" y="5625244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Gerade Verbindung 130"/>
          <p:cNvCxnSpPr/>
          <p:nvPr/>
        </p:nvCxnSpPr>
        <p:spPr>
          <a:xfrm rot="5400000">
            <a:off x="5560876" y="5625244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hteck 132"/>
          <p:cNvSpPr/>
          <p:nvPr/>
        </p:nvSpPr>
        <p:spPr>
          <a:xfrm>
            <a:off x="611560" y="5373216"/>
            <a:ext cx="4267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600" dirty="0"/>
              <a:t>δ</a:t>
            </a:r>
          </a:p>
        </p:txBody>
      </p:sp>
      <p:sp>
        <p:nvSpPr>
          <p:cNvPr id="134" name="Textfeld 133"/>
          <p:cNvSpPr txBox="1"/>
          <p:nvPr/>
        </p:nvSpPr>
        <p:spPr>
          <a:xfrm>
            <a:off x="877924" y="5229200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smtClean="0"/>
              <a:t>-</a:t>
            </a:r>
            <a:endParaRPr lang="de-DE" sz="3200" dirty="0"/>
          </a:p>
        </p:txBody>
      </p:sp>
      <p:sp>
        <p:nvSpPr>
          <p:cNvPr id="136" name="Rechteck 135"/>
          <p:cNvSpPr/>
          <p:nvPr/>
        </p:nvSpPr>
        <p:spPr>
          <a:xfrm>
            <a:off x="1403648" y="5373216"/>
            <a:ext cx="4267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600" dirty="0"/>
              <a:t>δ</a:t>
            </a:r>
          </a:p>
        </p:txBody>
      </p:sp>
      <p:sp>
        <p:nvSpPr>
          <p:cNvPr id="137" name="Textfeld 136"/>
          <p:cNvSpPr txBox="1"/>
          <p:nvPr/>
        </p:nvSpPr>
        <p:spPr>
          <a:xfrm>
            <a:off x="1670012" y="534359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+</a:t>
            </a:r>
            <a:endParaRPr lang="de-DE" sz="2400" dirty="0"/>
          </a:p>
        </p:txBody>
      </p:sp>
      <p:sp>
        <p:nvSpPr>
          <p:cNvPr id="62" name="Textfeld 61"/>
          <p:cNvSpPr txBox="1"/>
          <p:nvPr/>
        </p:nvSpPr>
        <p:spPr>
          <a:xfrm>
            <a:off x="2483768" y="6237312"/>
            <a:ext cx="5487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Die benötigten Symbole einfach durch Strg + C kopieren </a:t>
            </a:r>
            <a:endParaRPr lang="de-DE" dirty="0"/>
          </a:p>
        </p:txBody>
      </p:sp>
      <p:sp>
        <p:nvSpPr>
          <p:cNvPr id="63" name="Textfeld 62"/>
          <p:cNvSpPr txBox="1"/>
          <p:nvPr/>
        </p:nvSpPr>
        <p:spPr>
          <a:xfrm>
            <a:off x="0" y="6237312"/>
            <a:ext cx="2127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Dueroli</a:t>
            </a:r>
            <a:r>
              <a:rPr lang="de-DE" dirty="0" smtClean="0"/>
              <a:t>-Studios 2010</a:t>
            </a:r>
            <a:endParaRPr lang="de-D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Schwefeldioxid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4263278" y="2773377"/>
            <a:ext cx="5389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S</a:t>
            </a:r>
            <a:endParaRPr lang="de-DE" sz="6000" dirty="0"/>
          </a:p>
        </p:txBody>
      </p:sp>
      <p:sp>
        <p:nvSpPr>
          <p:cNvPr id="13" name="Textfeld 12"/>
          <p:cNvSpPr txBox="1"/>
          <p:nvPr/>
        </p:nvSpPr>
        <p:spPr>
          <a:xfrm>
            <a:off x="5029707" y="3573016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14" name="Textfeld 13"/>
          <p:cNvSpPr txBox="1"/>
          <p:nvPr/>
        </p:nvSpPr>
        <p:spPr>
          <a:xfrm>
            <a:off x="3301515" y="3573016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5" name="Gerade Verbindung 14"/>
          <p:cNvCxnSpPr/>
          <p:nvPr/>
        </p:nvCxnSpPr>
        <p:spPr>
          <a:xfrm>
            <a:off x="3877579" y="364502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3949587" y="371703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4669667" y="371703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4741675" y="364502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>
          <a:xfrm>
            <a:off x="4283968" y="29249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>
            <a:off x="3733563" y="437348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rot="5400000">
            <a:off x="4921695" y="440110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>
            <a:off x="3157499" y="378904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 rot="5400000">
            <a:off x="5425751" y="389705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/>
          <p:cNvSpPr txBox="1"/>
          <p:nvPr/>
        </p:nvSpPr>
        <p:spPr>
          <a:xfrm>
            <a:off x="6732240" y="406405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rgbClr val="FF0000"/>
                </a:solidFill>
              </a:rPr>
              <a:t>Oktettaufweitung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am Schwefel</a:t>
            </a:r>
            <a:endParaRPr lang="de-DE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Schwefelsäure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4479302" y="3485906"/>
            <a:ext cx="5389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S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5533763" y="3485906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7" name="Textfeld 6"/>
          <p:cNvSpPr txBox="1"/>
          <p:nvPr/>
        </p:nvSpPr>
        <p:spPr>
          <a:xfrm>
            <a:off x="3275856" y="3485906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2" name="Gerade Verbindung 11"/>
          <p:cNvCxnSpPr/>
          <p:nvPr/>
        </p:nvCxnSpPr>
        <p:spPr>
          <a:xfrm>
            <a:off x="5652120" y="363747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6948264" y="40466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rgbClr val="FF0000"/>
                </a:solidFill>
              </a:rPr>
              <a:t>Oktettaufweitung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am Schwefel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4381635" y="2125305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19" name="Textfeld 18"/>
          <p:cNvSpPr txBox="1"/>
          <p:nvPr/>
        </p:nvSpPr>
        <p:spPr>
          <a:xfrm>
            <a:off x="4381635" y="5005625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20" name="Gerade Verbindung 19"/>
          <p:cNvCxnSpPr/>
          <p:nvPr/>
        </p:nvCxnSpPr>
        <p:spPr>
          <a:xfrm rot="5400000">
            <a:off x="4391980" y="331343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rot="5400000">
            <a:off x="4535996" y="331343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 rot="5400000">
            <a:off x="4391980" y="475359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 rot="5400000">
            <a:off x="4535996" y="475359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>
            <a:off x="5076056" y="399751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>
            <a:off x="6300192" y="399751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/>
        </p:nvCxnSpPr>
        <p:spPr>
          <a:xfrm>
            <a:off x="3995936" y="399751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2771800" y="399751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>
            <a:off x="3419872" y="435755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5652120" y="435755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/>
          <p:nvPr/>
        </p:nvCxnSpPr>
        <p:spPr>
          <a:xfrm>
            <a:off x="3419872" y="363747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rot="5400000">
            <a:off x="4103948" y="266536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 rot="5400000">
            <a:off x="4824028" y="266536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 rot="5400000">
            <a:off x="4103948" y="554568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 rot="5400000">
            <a:off x="4824028" y="554568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feld 34"/>
          <p:cNvSpPr txBox="1"/>
          <p:nvPr/>
        </p:nvSpPr>
        <p:spPr>
          <a:xfrm>
            <a:off x="2123728" y="3493457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6" name="Textfeld 35"/>
          <p:cNvSpPr txBox="1"/>
          <p:nvPr/>
        </p:nvSpPr>
        <p:spPr>
          <a:xfrm>
            <a:off x="6716348" y="3493457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37" name="Textfeld 36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Schwefeltrioxid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4407294" y="3717032"/>
            <a:ext cx="5389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S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5317739" y="4516671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7" name="Textfeld 6"/>
          <p:cNvSpPr txBox="1"/>
          <p:nvPr/>
        </p:nvSpPr>
        <p:spPr>
          <a:xfrm>
            <a:off x="3275856" y="4509120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3851920" y="458112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3923928" y="465313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4957699" y="4660687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5029707" y="4588679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4427984" y="256490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3707904" y="530959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rot="5400000">
            <a:off x="5209727" y="5344763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3131840" y="47251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rot="5400000">
            <a:off x="5713783" y="4840707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7092280" y="40466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rgbClr val="FF0000"/>
                </a:solidFill>
              </a:rPr>
              <a:t>Oktettaufweitung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am Schwefel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4309627" y="2420888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9" name="Gerade Verbindung 18"/>
          <p:cNvCxnSpPr/>
          <p:nvPr/>
        </p:nvCxnSpPr>
        <p:spPr>
          <a:xfrm rot="5400000">
            <a:off x="4031940" y="288894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 rot="5400000">
            <a:off x="4752020" y="288894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rot="5400000">
            <a:off x="4319972" y="3616571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 rot="5400000">
            <a:off x="4463988" y="3616571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Schwefelwasserstoff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4337005" y="2917393"/>
            <a:ext cx="5389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S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3115948" y="3709481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7" name="Textfeld 6"/>
          <p:cNvSpPr txBox="1"/>
          <p:nvPr/>
        </p:nvSpPr>
        <p:spPr>
          <a:xfrm>
            <a:off x="5564220" y="3709481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3779912" y="3781489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 rot="5400000">
            <a:off x="5112060" y="374548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4139952" y="3061409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rot="5400000">
            <a:off x="4752020" y="3097413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Stickstoff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3733563" y="3269882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sp>
        <p:nvSpPr>
          <p:cNvPr id="8" name="Textfeld 7"/>
          <p:cNvSpPr txBox="1"/>
          <p:nvPr/>
        </p:nvSpPr>
        <p:spPr>
          <a:xfrm>
            <a:off x="4885691" y="3277433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cxnSp>
        <p:nvCxnSpPr>
          <p:cNvPr id="9" name="Gerade Verbindung 8"/>
          <p:cNvCxnSpPr/>
          <p:nvPr/>
        </p:nvCxnSpPr>
        <p:spPr>
          <a:xfrm>
            <a:off x="3851920" y="3349441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3851920" y="4213537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5004048" y="3349441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5004048" y="4213537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4427984" y="363747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4427984" y="3781489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4427984" y="3925505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4409013" y="2701369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10" name="Textfeld 9"/>
          <p:cNvSpPr txBox="1"/>
          <p:nvPr/>
        </p:nvSpPr>
        <p:spPr>
          <a:xfrm>
            <a:off x="3187956" y="3493457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11" name="Textfeld 10"/>
          <p:cNvSpPr txBox="1"/>
          <p:nvPr/>
        </p:nvSpPr>
        <p:spPr>
          <a:xfrm>
            <a:off x="5636228" y="3493457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13" name="Textfeld 12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Wasser</a:t>
            </a:r>
            <a:endParaRPr lang="de-DE" dirty="0"/>
          </a:p>
        </p:txBody>
      </p:sp>
      <p:cxnSp>
        <p:nvCxnSpPr>
          <p:cNvPr id="15" name="Gerade Verbindung 14"/>
          <p:cNvCxnSpPr/>
          <p:nvPr/>
        </p:nvCxnSpPr>
        <p:spPr>
          <a:xfrm>
            <a:off x="3851920" y="3565465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rot="5400000">
            <a:off x="5184068" y="3529461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4211960" y="2845385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rot="5400000">
            <a:off x="4824028" y="2881389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3"/>
          <p:cNvCxnSpPr/>
          <p:nvPr/>
        </p:nvCxnSpPr>
        <p:spPr>
          <a:xfrm>
            <a:off x="3510851" y="305385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>
            <a:off x="3563888" y="305385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5004048" y="305385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4192989" y="2549802"/>
            <a:ext cx="68159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/>
              <a:t>N</a:t>
            </a:r>
          </a:p>
        </p:txBody>
      </p:sp>
      <p:cxnSp>
        <p:nvCxnSpPr>
          <p:cNvPr id="9" name="Gerade Verbindung 8"/>
          <p:cNvCxnSpPr/>
          <p:nvPr/>
        </p:nvCxnSpPr>
        <p:spPr>
          <a:xfrm rot="5400000">
            <a:off x="4283968" y="377393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5004048" y="305385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699792" y="2542251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13" name="Textfeld 12"/>
          <p:cNvSpPr txBox="1"/>
          <p:nvPr/>
        </p:nvSpPr>
        <p:spPr>
          <a:xfrm>
            <a:off x="5636228" y="2534700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14" name="Textfeld 13"/>
          <p:cNvSpPr txBox="1"/>
          <p:nvPr/>
        </p:nvSpPr>
        <p:spPr>
          <a:xfrm>
            <a:off x="4196068" y="3997513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15" name="Textfeld 14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Ammoniak</a:t>
            </a:r>
            <a:endParaRPr lang="de-DE" dirty="0"/>
          </a:p>
        </p:txBody>
      </p:sp>
      <p:cxnSp>
        <p:nvCxnSpPr>
          <p:cNvPr id="17" name="Gerade Verbindung 16"/>
          <p:cNvCxnSpPr/>
          <p:nvPr/>
        </p:nvCxnSpPr>
        <p:spPr>
          <a:xfrm>
            <a:off x="4283968" y="254980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263278" y="3349441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sp>
        <p:nvSpPr>
          <p:cNvPr id="5" name="Textfeld 4"/>
          <p:cNvSpPr txBox="1"/>
          <p:nvPr/>
        </p:nvSpPr>
        <p:spPr>
          <a:xfrm>
            <a:off x="5173723" y="4149080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3131840" y="4141529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3851920" y="414908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4860032" y="414908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3635896" y="501317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5400000">
            <a:off x="4968044" y="497717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2987824" y="4357553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rot="5400000">
            <a:off x="5616116" y="440110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4237619" y="2053297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4" name="Gerade Verbindung 13"/>
          <p:cNvCxnSpPr/>
          <p:nvPr/>
        </p:nvCxnSpPr>
        <p:spPr>
          <a:xfrm rot="5400000">
            <a:off x="3959932" y="2521349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rot="5400000">
            <a:off x="4680012" y="2521349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rot="5400000">
            <a:off x="4247964" y="32489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 rot="5400000">
            <a:off x="4391980" y="32489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Carbonation</a:t>
            </a:r>
            <a:endParaRPr lang="de-DE" dirty="0"/>
          </a:p>
        </p:txBody>
      </p:sp>
      <p:cxnSp>
        <p:nvCxnSpPr>
          <p:cNvPr id="23" name="Gerade Verbindung 22"/>
          <p:cNvCxnSpPr/>
          <p:nvPr/>
        </p:nvCxnSpPr>
        <p:spPr>
          <a:xfrm rot="5400000">
            <a:off x="2951820" y="50491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>
            <a:off x="5580112" y="49411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2483768" y="4509120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6156176" y="4509120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263278" y="2773377"/>
            <a:ext cx="77136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Cl</a:t>
            </a:r>
            <a:endParaRPr lang="de-DE" sz="6000" dirty="0"/>
          </a:p>
        </p:txBody>
      </p:sp>
      <p:sp>
        <p:nvSpPr>
          <p:cNvPr id="5" name="Textfeld 4"/>
          <p:cNvSpPr txBox="1"/>
          <p:nvPr/>
        </p:nvSpPr>
        <p:spPr>
          <a:xfrm>
            <a:off x="5461755" y="3429000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3131840" y="3565465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3851920" y="357301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5076056" y="364502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3635896" y="443711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rot="5400000">
            <a:off x="5240184" y="425709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2987824" y="3781489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rot="5400000">
            <a:off x="5832140" y="368102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Chlorige Säure</a:t>
            </a:r>
            <a:endParaRPr lang="de-DE" dirty="0"/>
          </a:p>
        </p:txBody>
      </p:sp>
      <p:sp>
        <p:nvSpPr>
          <p:cNvPr id="20" name="Textfeld 19"/>
          <p:cNvSpPr txBox="1"/>
          <p:nvPr/>
        </p:nvSpPr>
        <p:spPr>
          <a:xfrm>
            <a:off x="2251852" y="4365104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cxnSp>
        <p:nvCxnSpPr>
          <p:cNvPr id="21" name="Gerade Verbindung 20"/>
          <p:cNvCxnSpPr/>
          <p:nvPr/>
        </p:nvCxnSpPr>
        <p:spPr>
          <a:xfrm>
            <a:off x="2843808" y="450912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>
            <a:off x="5148064" y="350100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>
            <a:off x="4139952" y="299695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>
            <a:off x="4716016" y="299695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Cyanidion</a:t>
            </a:r>
            <a:endParaRPr lang="de-DE" dirty="0"/>
          </a:p>
        </p:txBody>
      </p:sp>
      <p:cxnSp>
        <p:nvCxnSpPr>
          <p:cNvPr id="5" name="Gerade Verbindung 4"/>
          <p:cNvCxnSpPr/>
          <p:nvPr/>
        </p:nvCxnSpPr>
        <p:spPr>
          <a:xfrm>
            <a:off x="3995936" y="32849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3995936" y="342900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3301515" y="2773377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sp>
        <p:nvSpPr>
          <p:cNvPr id="8" name="Textfeld 7"/>
          <p:cNvSpPr txBox="1"/>
          <p:nvPr/>
        </p:nvSpPr>
        <p:spPr>
          <a:xfrm>
            <a:off x="4453643" y="2780928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N</a:t>
            </a:r>
            <a:endParaRPr lang="de-DE" sz="6000" dirty="0"/>
          </a:p>
        </p:txBody>
      </p:sp>
      <p:cxnSp>
        <p:nvCxnSpPr>
          <p:cNvPr id="13" name="Gerade Verbindung 12"/>
          <p:cNvCxnSpPr/>
          <p:nvPr/>
        </p:nvCxnSpPr>
        <p:spPr>
          <a:xfrm rot="5400000">
            <a:off x="4896036" y="332098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3995936" y="31409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rot="5400000">
            <a:off x="3023828" y="332098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2771800" y="2708920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Ethin</a:t>
            </a:r>
            <a:endParaRPr lang="de-DE" dirty="0"/>
          </a:p>
        </p:txBody>
      </p:sp>
      <p:cxnSp>
        <p:nvCxnSpPr>
          <p:cNvPr id="5" name="Gerade Verbindung 4"/>
          <p:cNvCxnSpPr/>
          <p:nvPr/>
        </p:nvCxnSpPr>
        <p:spPr>
          <a:xfrm>
            <a:off x="3995936" y="32849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>
            <a:off x="3995936" y="342900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3301515" y="2773377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sp>
        <p:nvSpPr>
          <p:cNvPr id="8" name="Textfeld 7"/>
          <p:cNvSpPr txBox="1"/>
          <p:nvPr/>
        </p:nvSpPr>
        <p:spPr>
          <a:xfrm>
            <a:off x="4453643" y="2780928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cxnSp>
        <p:nvCxnSpPr>
          <p:cNvPr id="10" name="Gerade Verbindung 9"/>
          <p:cNvCxnSpPr/>
          <p:nvPr/>
        </p:nvCxnSpPr>
        <p:spPr>
          <a:xfrm>
            <a:off x="3995936" y="31409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2267744" y="2780928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14" name="Textfeld 13"/>
          <p:cNvSpPr txBox="1"/>
          <p:nvPr/>
        </p:nvSpPr>
        <p:spPr>
          <a:xfrm>
            <a:off x="5492212" y="2780928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cxnSp>
        <p:nvCxnSpPr>
          <p:cNvPr id="15" name="Gerade Verbindung 14"/>
          <p:cNvCxnSpPr/>
          <p:nvPr/>
        </p:nvCxnSpPr>
        <p:spPr>
          <a:xfrm>
            <a:off x="2843808" y="32849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5076056" y="32849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263278" y="2773377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sp>
        <p:nvSpPr>
          <p:cNvPr id="5" name="Textfeld 4"/>
          <p:cNvSpPr txBox="1"/>
          <p:nvPr/>
        </p:nvSpPr>
        <p:spPr>
          <a:xfrm>
            <a:off x="5173723" y="3573016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sp>
        <p:nvSpPr>
          <p:cNvPr id="6" name="Textfeld 5"/>
          <p:cNvSpPr txBox="1"/>
          <p:nvPr/>
        </p:nvSpPr>
        <p:spPr>
          <a:xfrm>
            <a:off x="3131840" y="3565465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3851920" y="357301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4860032" y="3573016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3635896" y="4437112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 rot="5400000">
            <a:off x="4968044" y="440110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2987824" y="3781489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rot="5400000">
            <a:off x="5616116" y="3825044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4237619" y="1477233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5" name="Gerade Verbindung 14"/>
          <p:cNvCxnSpPr/>
          <p:nvPr/>
        </p:nvCxnSpPr>
        <p:spPr>
          <a:xfrm rot="5400000">
            <a:off x="3959932" y="194528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rot="5400000">
            <a:off x="4680012" y="1945285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 rot="5400000">
            <a:off x="4247964" y="267291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Kohlensäure</a:t>
            </a:r>
            <a:endParaRPr lang="de-DE" dirty="0"/>
          </a:p>
        </p:txBody>
      </p:sp>
      <p:cxnSp>
        <p:nvCxnSpPr>
          <p:cNvPr id="21" name="Gerade Verbindung 20"/>
          <p:cNvCxnSpPr/>
          <p:nvPr/>
        </p:nvCxnSpPr>
        <p:spPr>
          <a:xfrm rot="5400000">
            <a:off x="4391980" y="267291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6156176" y="4357553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sp>
        <p:nvSpPr>
          <p:cNvPr id="23" name="Textfeld 22"/>
          <p:cNvSpPr txBox="1"/>
          <p:nvPr/>
        </p:nvSpPr>
        <p:spPr>
          <a:xfrm>
            <a:off x="2251852" y="4365104"/>
            <a:ext cx="6639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H</a:t>
            </a:r>
            <a:endParaRPr lang="de-DE" sz="6000" dirty="0"/>
          </a:p>
        </p:txBody>
      </p:sp>
      <p:cxnSp>
        <p:nvCxnSpPr>
          <p:cNvPr id="24" name="Gerade Verbindung 23"/>
          <p:cNvCxnSpPr/>
          <p:nvPr/>
        </p:nvCxnSpPr>
        <p:spPr>
          <a:xfrm>
            <a:off x="2843808" y="450912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>
            <a:off x="5796136" y="450912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3"/>
          <p:cNvCxnSpPr/>
          <p:nvPr/>
        </p:nvCxnSpPr>
        <p:spPr>
          <a:xfrm>
            <a:off x="3995936" y="328498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/>
          <p:cNvCxnSpPr/>
          <p:nvPr/>
        </p:nvCxnSpPr>
        <p:spPr>
          <a:xfrm>
            <a:off x="3995936" y="3429000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/>
        </p:nvSpPr>
        <p:spPr>
          <a:xfrm>
            <a:off x="467544" y="62068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Kohlenstoffmonoxid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3301515" y="2773377"/>
            <a:ext cx="5950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C</a:t>
            </a:r>
            <a:endParaRPr lang="de-DE" sz="6000" dirty="0"/>
          </a:p>
        </p:txBody>
      </p:sp>
      <p:sp>
        <p:nvSpPr>
          <p:cNvPr id="8" name="Textfeld 7"/>
          <p:cNvSpPr txBox="1"/>
          <p:nvPr/>
        </p:nvSpPr>
        <p:spPr>
          <a:xfrm>
            <a:off x="4453643" y="2773377"/>
            <a:ext cx="6944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/>
              <a:t>O</a:t>
            </a:r>
            <a:endParaRPr lang="de-DE" sz="6000" dirty="0"/>
          </a:p>
        </p:txBody>
      </p:sp>
      <p:cxnSp>
        <p:nvCxnSpPr>
          <p:cNvPr id="13" name="Gerade Verbindung 12"/>
          <p:cNvCxnSpPr/>
          <p:nvPr/>
        </p:nvCxnSpPr>
        <p:spPr>
          <a:xfrm>
            <a:off x="3995936" y="3140968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rot="5400000">
            <a:off x="4896036" y="332098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 rot="5400000">
            <a:off x="3023828" y="3320988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2843808" y="2564904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-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5292080" y="2564904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solidFill>
                  <a:schemeClr val="tx1"/>
                </a:solidFill>
              </a:rPr>
              <a:t>+</a:t>
            </a:r>
            <a:endParaRPr lang="de-DE" sz="4000" dirty="0">
              <a:solidFill>
                <a:schemeClr val="tx1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6660232" y="6381328"/>
            <a:ext cx="229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www.dueroli-studios.de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Galathe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255</Words>
  <Application>Microsoft Office PowerPoint</Application>
  <PresentationFormat>Bildschirmpräsentation (4:3)</PresentationFormat>
  <Paragraphs>211</Paragraphs>
  <Slides>25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6" baseType="lpstr">
      <vt:lpstr>Galathea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  <vt:lpstr>Folie 22</vt:lpstr>
      <vt:lpstr>Folie 23</vt:lpstr>
      <vt:lpstr>Folie 24</vt:lpstr>
      <vt:lpstr>Folie 25</vt:lpstr>
    </vt:vector>
  </TitlesOfParts>
  <Company>Universität Regensburg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WXPINST</dc:creator>
  <cp:lastModifiedBy>WXPINST</cp:lastModifiedBy>
  <cp:revision>9</cp:revision>
  <dcterms:created xsi:type="dcterms:W3CDTF">2011-01-06T13:42:47Z</dcterms:created>
  <dcterms:modified xsi:type="dcterms:W3CDTF">2011-01-06T19:58:05Z</dcterms:modified>
</cp:coreProperties>
</file>